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sldIdLst>
    <p:sldId id="394" r:id="rId2"/>
    <p:sldId id="372" r:id="rId3"/>
    <p:sldId id="373" r:id="rId4"/>
    <p:sldId id="374" r:id="rId5"/>
    <p:sldId id="375" r:id="rId6"/>
    <p:sldId id="376" r:id="rId7"/>
    <p:sldId id="377" r:id="rId8"/>
    <p:sldId id="378" r:id="rId9"/>
    <p:sldId id="393" r:id="rId10"/>
    <p:sldId id="379" r:id="rId11"/>
    <p:sldId id="381" r:id="rId12"/>
    <p:sldId id="382" r:id="rId13"/>
    <p:sldId id="383" r:id="rId14"/>
    <p:sldId id="384" r:id="rId15"/>
    <p:sldId id="385" r:id="rId16"/>
    <p:sldId id="386" r:id="rId17"/>
    <p:sldId id="387" r:id="rId18"/>
    <p:sldId id="395" r:id="rId19"/>
    <p:sldId id="396" r:id="rId20"/>
    <p:sldId id="388" r:id="rId21"/>
    <p:sldId id="389" r:id="rId22"/>
    <p:sldId id="390" r:id="rId23"/>
    <p:sldId id="391" r:id="rId24"/>
    <p:sldId id="397" r:id="rId25"/>
    <p:sldId id="392"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76" autoAdjust="0"/>
  </p:normalViewPr>
  <p:slideViewPr>
    <p:cSldViewPr>
      <p:cViewPr varScale="1">
        <p:scale>
          <a:sx n="49" d="100"/>
          <a:sy n="49" d="100"/>
        </p:scale>
        <p:origin x="-5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FCE59B-E0BE-4A17-95F9-29DF81B8ABC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CBE1C7-194F-4C21-BA6A-1062D80C220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67F5B-C24A-4FFD-92EB-E08D48F5A4E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4A5E31-1DF3-45EA-AA43-23D33C837CC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6E94E2-5F8D-4ABB-B45A-DD178AC052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5624E-0B10-4DB9-9840-9FF70E61B6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DEF4F7-BC3C-4A2C-9789-38B8A327C9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E73B8C2-17B6-4181-BC74-AA43543F88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CABC49-8479-4635-AA66-497E968D948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47EC8D-DFEC-46DC-AFD6-48831D0C57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13B8EF-979C-47F9-A26E-3AD8C2819DE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93BC61-886A-4413-8604-6374786F514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8036AA-14B5-4696-9AE0-20E89BACB8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85800" y="228600"/>
            <a:ext cx="7696200" cy="1295400"/>
          </a:xfrm>
        </p:spPr>
        <p:txBody>
          <a:bodyPr/>
          <a:lstStyle/>
          <a:p>
            <a:r>
              <a:rPr lang="en-US" smtClean="0">
                <a:latin typeface="Arial Black" pitchFamily="34" charset="0"/>
              </a:rPr>
              <a:t>Carl Gustav Jung</a:t>
            </a:r>
            <a:br>
              <a:rPr lang="en-US" smtClean="0">
                <a:latin typeface="Arial Black" pitchFamily="34" charset="0"/>
              </a:rPr>
            </a:br>
            <a:r>
              <a:rPr lang="en-US" smtClean="0">
                <a:latin typeface="Arial Black" pitchFamily="34" charset="0"/>
              </a:rPr>
              <a:t>1875-1961</a:t>
            </a:r>
          </a:p>
        </p:txBody>
      </p:sp>
      <p:sp>
        <p:nvSpPr>
          <p:cNvPr id="3" name="Subtitle 2"/>
          <p:cNvSpPr>
            <a:spLocks noGrp="1"/>
          </p:cNvSpPr>
          <p:nvPr>
            <p:ph type="subTitle" idx="1"/>
          </p:nvPr>
        </p:nvSpPr>
        <p:spPr>
          <a:xfrm>
            <a:off x="0" y="1600200"/>
            <a:ext cx="9144000" cy="5257800"/>
          </a:xfrm>
        </p:spPr>
        <p:txBody>
          <a:bodyPr/>
          <a:lstStyle/>
          <a:p>
            <a:pPr algn="l">
              <a:defRPr/>
            </a:pPr>
            <a:r>
              <a:rPr lang="en-US" dirty="0" smtClean="0">
                <a:solidFill>
                  <a:schemeClr val="tx1"/>
                </a:solidFill>
                <a:latin typeface="Tahoma" pitchFamily="34" charset="0"/>
                <a:cs typeface="Tahoma" pitchFamily="34" charset="0"/>
              </a:rPr>
              <a:t>“As far as we can discern, the sole purpose of human existence is to kindle a light in the darkness of mere being. “</a:t>
            </a:r>
          </a:p>
          <a:p>
            <a:pPr algn="l">
              <a:defRPr/>
            </a:pPr>
            <a:r>
              <a:rPr lang="en-US" dirty="0" smtClean="0">
                <a:solidFill>
                  <a:schemeClr val="tx1"/>
                </a:solidFill>
                <a:latin typeface="Tahoma" pitchFamily="34" charset="0"/>
                <a:cs typeface="Tahoma" pitchFamily="34" charset="0"/>
              </a:rPr>
              <a:t>“Great talents are the most lovely and often the most dangerous fruits on the tree of humanity. They hang upon the most slender twigs that are easily snapped off.” </a:t>
            </a:r>
          </a:p>
          <a:p>
            <a:pPr algn="l">
              <a:defRPr/>
            </a:pPr>
            <a:r>
              <a:rPr lang="en-US" dirty="0" smtClean="0">
                <a:solidFill>
                  <a:schemeClr val="tx1"/>
                </a:solidFill>
                <a:latin typeface="Tahoma" pitchFamily="34" charset="0"/>
                <a:cs typeface="Tahoma" pitchFamily="34" charset="0"/>
              </a:rPr>
              <a:t>“A particularly beautiful woman is a source of terror. As a rule, a beautiful woman is a </a:t>
            </a:r>
            <a:r>
              <a:rPr lang="en-US" smtClean="0">
                <a:solidFill>
                  <a:schemeClr val="tx1"/>
                </a:solidFill>
                <a:latin typeface="Tahoma" pitchFamily="34" charset="0"/>
                <a:cs typeface="Tahoma" pitchFamily="34" charset="0"/>
              </a:rPr>
              <a:t>terrible disappointment.”</a:t>
            </a:r>
            <a:r>
              <a:rPr lang="en-US" smtClean="0">
                <a:solidFill>
                  <a:srgbClr val="FF0000"/>
                </a:solidFill>
                <a:latin typeface="Tahoma" pitchFamily="34" charset="0"/>
                <a:cs typeface="Tahoma" pitchFamily="34" charset="0"/>
              </a:rPr>
              <a:t> </a:t>
            </a:r>
            <a:r>
              <a:rPr lang="en-US" dirty="0" smtClean="0">
                <a:latin typeface="Tahoma" pitchFamily="34" charset="0"/>
                <a:cs typeface="Tahoma" pitchFamily="34" charset="0"/>
              </a:rPr>
              <a:t/>
            </a:r>
            <a:br>
              <a:rPr lang="en-US" dirty="0" smtClean="0">
                <a:latin typeface="Tahoma" pitchFamily="34" charset="0"/>
                <a:cs typeface="Tahoma" pitchFamily="34" charset="0"/>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p:cNvSpPr>
          <p:nvPr>
            <p:ph type="title"/>
          </p:nvPr>
        </p:nvSpPr>
        <p:spPr/>
        <p:txBody>
          <a:bodyPr/>
          <a:lstStyle/>
          <a:p>
            <a:r>
              <a:rPr lang="en-US" sz="4000" smtClean="0">
                <a:latin typeface="Arial Black" pitchFamily="34" charset="0"/>
              </a:rPr>
              <a:t>Parallels of Mind and Body</a:t>
            </a:r>
          </a:p>
        </p:txBody>
      </p:sp>
      <p:graphicFrame>
        <p:nvGraphicFramePr>
          <p:cNvPr id="1026" name="Object 3"/>
          <p:cNvGraphicFramePr>
            <a:graphicFrameLocks noChangeAspect="1"/>
          </p:cNvGraphicFramePr>
          <p:nvPr>
            <p:ph idx="1"/>
          </p:nvPr>
        </p:nvGraphicFramePr>
        <p:xfrm>
          <a:off x="457200" y="2049463"/>
          <a:ext cx="8228013" cy="3627437"/>
        </p:xfrm>
        <a:graphic>
          <a:graphicData uri="http://schemas.openxmlformats.org/presentationml/2006/ole">
            <p:oleObj spid="_x0000_s1026" name="Photo Editor Photo" r:id="rId3" imgW="11428571" imgH="5038095" progId="">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idx="4294967295"/>
          </p:nvPr>
        </p:nvSpPr>
        <p:spPr>
          <a:xfrm>
            <a:off x="0" y="274638"/>
            <a:ext cx="8229600" cy="1143000"/>
          </a:xfrm>
        </p:spPr>
        <p:txBody>
          <a:bodyPr/>
          <a:lstStyle/>
          <a:p>
            <a:r>
              <a:rPr lang="en-US" smtClean="0">
                <a:latin typeface="Arial Black" pitchFamily="34" charset="0"/>
              </a:rPr>
              <a:t>Collective Unconscious</a:t>
            </a:r>
          </a:p>
        </p:txBody>
      </p:sp>
      <p:sp>
        <p:nvSpPr>
          <p:cNvPr id="47107" name="Rectangle 3"/>
          <p:cNvSpPr>
            <a:spLocks noGrp="1"/>
          </p:cNvSpPr>
          <p:nvPr>
            <p:ph type="body" idx="4294967295"/>
          </p:nvPr>
        </p:nvSpPr>
        <p:spPr>
          <a:xfrm>
            <a:off x="0" y="1676400"/>
            <a:ext cx="8382000" cy="4876800"/>
          </a:xfrm>
        </p:spPr>
        <p:txBody>
          <a:bodyPr/>
          <a:lstStyle/>
          <a:p>
            <a:pPr>
              <a:lnSpc>
                <a:spcPct val="90000"/>
              </a:lnSpc>
            </a:pPr>
            <a:r>
              <a:rPr lang="en-US" sz="2800" smtClean="0">
                <a:latin typeface="Tahoma" charset="0"/>
              </a:rPr>
              <a:t>The collective unconscious is comparable to an all-knowing God, and we have access to the knowledge in unconscious ways (symbols).</a:t>
            </a:r>
          </a:p>
          <a:p>
            <a:pPr>
              <a:lnSpc>
                <a:spcPct val="90000"/>
              </a:lnSpc>
            </a:pPr>
            <a:r>
              <a:rPr lang="en-US" sz="2800" smtClean="0">
                <a:latin typeface="Tahoma" charset="0"/>
              </a:rPr>
              <a:t>Basic examples – love at first sight, deja-vu (“I have been here before”), immediate recognition of symbols and of the meanings of myths.</a:t>
            </a:r>
          </a:p>
          <a:p>
            <a:pPr>
              <a:lnSpc>
                <a:spcPct val="90000"/>
              </a:lnSpc>
            </a:pPr>
            <a:r>
              <a:rPr lang="en-US" sz="2800" smtClean="0">
                <a:latin typeface="Tahoma" charset="0"/>
              </a:rPr>
              <a:t>Greater examples – the “universality” of music and other arts, the mystic experience common to all religions, the universal elements of dreams, myths, literature and fantasies.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ph idx="4294967295"/>
          </p:nvPr>
        </p:nvGraphicFramePr>
        <p:xfrm>
          <a:off x="0" y="0"/>
          <a:ext cx="9144000" cy="6858000"/>
        </p:xfrm>
        <a:graphic>
          <a:graphicData uri="http://schemas.openxmlformats.org/presentationml/2006/ole">
            <p:oleObj spid="_x0000_s2050" name="Photo Editor Photo" r:id="rId3" imgW="11428571" imgH="10285714"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0" y="274638"/>
            <a:ext cx="8229600" cy="1143000"/>
          </a:xfrm>
        </p:spPr>
        <p:txBody>
          <a:bodyPr/>
          <a:lstStyle/>
          <a:p>
            <a:r>
              <a:rPr lang="en-US" smtClean="0">
                <a:latin typeface="Arial Black" pitchFamily="34" charset="0"/>
              </a:rPr>
              <a:t>Ego and the Collective</a:t>
            </a:r>
          </a:p>
        </p:txBody>
      </p:sp>
      <p:sp>
        <p:nvSpPr>
          <p:cNvPr id="50179" name="Rectangle 3"/>
          <p:cNvSpPr>
            <a:spLocks noGrp="1"/>
          </p:cNvSpPr>
          <p:nvPr>
            <p:ph type="body" idx="4294967295"/>
          </p:nvPr>
        </p:nvSpPr>
        <p:spPr>
          <a:xfrm>
            <a:off x="0" y="1676400"/>
            <a:ext cx="8382000" cy="5181600"/>
          </a:xfrm>
        </p:spPr>
        <p:txBody>
          <a:bodyPr/>
          <a:lstStyle/>
          <a:p>
            <a:r>
              <a:rPr lang="en-US" sz="2800" smtClean="0">
                <a:latin typeface="Tahoma" charset="0"/>
              </a:rPr>
              <a:t>Jung viewed the Ego as a person’s illusory “sense of individuality.” In actuality, our individuality is an illusion because it comes from an “archetype”, which is not exclusively ours.</a:t>
            </a:r>
          </a:p>
          <a:p>
            <a:r>
              <a:rPr lang="en-US" sz="2800" smtClean="0">
                <a:latin typeface="Tahoma" charset="0"/>
              </a:rPr>
              <a:t>Numerous archetypes exist in the collective unconscious, such as “mother,” “child,” “hard worker,” or “idiot.” (think of Tarot cards – an example of symbols of the archetypes)</a:t>
            </a:r>
          </a:p>
          <a:p>
            <a:r>
              <a:rPr lang="en-US" sz="2800" smtClean="0">
                <a:latin typeface="Tahoma" charset="0"/>
              </a:rPr>
              <a:t>As we consciously create individuality, we are unconsciously accessing the relevant archetypes in the collective unconscious.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0" y="274638"/>
            <a:ext cx="8229600" cy="1143000"/>
          </a:xfrm>
        </p:spPr>
        <p:txBody>
          <a:bodyPr/>
          <a:lstStyle/>
          <a:p>
            <a:r>
              <a:rPr lang="en-US" smtClean="0">
                <a:latin typeface="Arial Black" pitchFamily="34" charset="0"/>
              </a:rPr>
              <a:t>Archetypes</a:t>
            </a:r>
          </a:p>
        </p:txBody>
      </p:sp>
      <p:sp>
        <p:nvSpPr>
          <p:cNvPr id="51203" name="Rectangle 3"/>
          <p:cNvSpPr>
            <a:spLocks noGrp="1"/>
          </p:cNvSpPr>
          <p:nvPr>
            <p:ph type="body" idx="4294967295"/>
          </p:nvPr>
        </p:nvSpPr>
        <p:spPr>
          <a:xfrm>
            <a:off x="0" y="1447800"/>
            <a:ext cx="8229600" cy="5181600"/>
          </a:xfrm>
        </p:spPr>
        <p:txBody>
          <a:bodyPr/>
          <a:lstStyle/>
          <a:p>
            <a:r>
              <a:rPr lang="en-US" sz="2800" smtClean="0">
                <a:latin typeface="Tahoma" charset="0"/>
              </a:rPr>
              <a:t>Mostly based on dream analysis, Jung concluded our communication with the collective unconscious occurs by means of symbolic manifestation of “archetypes.” </a:t>
            </a:r>
          </a:p>
          <a:p>
            <a:r>
              <a:rPr lang="en-US" sz="2800" smtClean="0">
                <a:latin typeface="Tahoma" charset="0"/>
              </a:rPr>
              <a:t>Archetypes are not truly “things,” but they are certain prescriptive ways in which we can get to know the collective unconscious.</a:t>
            </a:r>
          </a:p>
          <a:p>
            <a:r>
              <a:rPr lang="en-US" sz="2800" smtClean="0">
                <a:latin typeface="Tahoma" charset="0"/>
              </a:rPr>
              <a:t>Archetypes serve as “organizing principles.” We assimilate them instinctively based on an unconscious “spiritual demand” for our unique ego identity, illusionary as it may 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0" y="274638"/>
            <a:ext cx="8229600" cy="1143000"/>
          </a:xfrm>
        </p:spPr>
        <p:txBody>
          <a:bodyPr/>
          <a:lstStyle/>
          <a:p>
            <a:r>
              <a:rPr lang="en-US" smtClean="0">
                <a:latin typeface="Arial Black" pitchFamily="34" charset="0"/>
              </a:rPr>
              <a:t>Mother Archetype</a:t>
            </a:r>
          </a:p>
        </p:txBody>
      </p:sp>
      <p:sp>
        <p:nvSpPr>
          <p:cNvPr id="52227" name="Rectangle 3"/>
          <p:cNvSpPr>
            <a:spLocks noGrp="1"/>
          </p:cNvSpPr>
          <p:nvPr>
            <p:ph type="body" idx="4294967295"/>
          </p:nvPr>
        </p:nvSpPr>
        <p:spPr>
          <a:xfrm>
            <a:off x="0" y="1600200"/>
            <a:ext cx="8229600" cy="5257800"/>
          </a:xfrm>
        </p:spPr>
        <p:txBody>
          <a:bodyPr/>
          <a:lstStyle/>
          <a:p>
            <a:pPr>
              <a:lnSpc>
                <a:spcPct val="90000"/>
              </a:lnSpc>
            </a:pPr>
            <a:r>
              <a:rPr lang="en-US" sz="2800" smtClean="0">
                <a:latin typeface="Tahoma" charset="0"/>
              </a:rPr>
              <a:t>It is based on our ability to recognize and seek a “mothering” relationship. The archetype can be projected onto a person (such as our actual mother) or onto another person (mother figure).</a:t>
            </a:r>
          </a:p>
          <a:p>
            <a:pPr>
              <a:lnSpc>
                <a:spcPct val="90000"/>
              </a:lnSpc>
            </a:pPr>
            <a:r>
              <a:rPr lang="en-US" sz="2800" smtClean="0">
                <a:latin typeface="Tahoma" charset="0"/>
              </a:rPr>
              <a:t>The archetype is symbolized by the “primordial mother” in mythology, by Eve and Mary in Christianity, and as nation, the ocean, of the church, etc., for other individuals and groups.</a:t>
            </a:r>
          </a:p>
          <a:p>
            <a:pPr>
              <a:lnSpc>
                <a:spcPct val="90000"/>
              </a:lnSpc>
            </a:pPr>
            <a:r>
              <a:rPr lang="en-US" sz="2800" smtClean="0">
                <a:latin typeface="Tahoma" charset="0"/>
              </a:rPr>
              <a:t>Seeking the mother archetype is tied generally to the desire to fulfill a need for mothering.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0" y="274638"/>
            <a:ext cx="8229600" cy="1143000"/>
          </a:xfrm>
        </p:spPr>
        <p:txBody>
          <a:bodyPr/>
          <a:lstStyle/>
          <a:p>
            <a:r>
              <a:rPr lang="en-US" smtClean="0">
                <a:latin typeface="Arial Black" pitchFamily="34" charset="0"/>
              </a:rPr>
              <a:t>Mother Archetype</a:t>
            </a:r>
          </a:p>
        </p:txBody>
      </p:sp>
      <p:sp>
        <p:nvSpPr>
          <p:cNvPr id="53251" name="Rectangle 3"/>
          <p:cNvSpPr>
            <a:spLocks noGrp="1"/>
          </p:cNvSpPr>
          <p:nvPr>
            <p:ph type="body" idx="4294967295"/>
          </p:nvPr>
        </p:nvSpPr>
        <p:spPr>
          <a:xfrm>
            <a:off x="0" y="1600200"/>
            <a:ext cx="8229600" cy="4525963"/>
          </a:xfrm>
        </p:spPr>
        <p:txBody>
          <a:bodyPr/>
          <a:lstStyle/>
          <a:p>
            <a:pPr>
              <a:lnSpc>
                <a:spcPct val="90000"/>
              </a:lnSpc>
            </a:pPr>
            <a:r>
              <a:rPr lang="en-US" sz="2800" smtClean="0">
                <a:latin typeface="Tahoma" charset="0"/>
              </a:rPr>
              <a:t>As can be assumed from the “mother” archetype, Jung did not envision archetypes as being much different than symbolic types-of-people or human prototypes.  </a:t>
            </a:r>
          </a:p>
          <a:p>
            <a:pPr>
              <a:lnSpc>
                <a:spcPct val="90000"/>
              </a:lnSpc>
            </a:pPr>
            <a:r>
              <a:rPr lang="en-US" sz="2800" smtClean="0">
                <a:latin typeface="Tahoma" charset="0"/>
              </a:rPr>
              <a:t>These archetypes, however, are derived from our a collective unconscious.</a:t>
            </a:r>
          </a:p>
          <a:p>
            <a:pPr>
              <a:lnSpc>
                <a:spcPct val="90000"/>
              </a:lnSpc>
            </a:pPr>
            <a:r>
              <a:rPr lang="en-US" sz="2800" smtClean="0">
                <a:latin typeface="Tahoma" charset="0"/>
              </a:rPr>
              <a:t>In his own research, Jung found parallels in symbolic representation from around the world, suggesting that we have a shared “collective” source of our archetypes.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p:cNvSpPr>
          <p:nvPr>
            <p:ph type="title" idx="4294967295"/>
          </p:nvPr>
        </p:nvSpPr>
        <p:spPr>
          <a:xfrm>
            <a:off x="0" y="0"/>
            <a:ext cx="8229600" cy="1295400"/>
          </a:xfrm>
        </p:spPr>
        <p:txBody>
          <a:bodyPr/>
          <a:lstStyle/>
          <a:p>
            <a:r>
              <a:rPr lang="en-US" smtClean="0">
                <a:latin typeface="Arial Black" pitchFamily="34" charset="0"/>
              </a:rPr>
              <a:t>Archetypes and Symbols</a:t>
            </a:r>
          </a:p>
        </p:txBody>
      </p:sp>
      <p:sp>
        <p:nvSpPr>
          <p:cNvPr id="3076" name="Rectangle 3"/>
          <p:cNvSpPr>
            <a:spLocks noGrp="1"/>
          </p:cNvSpPr>
          <p:nvPr>
            <p:ph type="body" sz="half" idx="4294967295"/>
          </p:nvPr>
        </p:nvSpPr>
        <p:spPr>
          <a:xfrm>
            <a:off x="0" y="1295400"/>
            <a:ext cx="8077200" cy="914400"/>
          </a:xfrm>
        </p:spPr>
        <p:txBody>
          <a:bodyPr/>
          <a:lstStyle/>
          <a:p>
            <a:pPr>
              <a:lnSpc>
                <a:spcPct val="90000"/>
              </a:lnSpc>
            </a:pPr>
            <a:r>
              <a:rPr lang="en-US" sz="2800" smtClean="0">
                <a:latin typeface="Tahoma" charset="0"/>
              </a:rPr>
              <a:t>For an archetype to become meaningful, it needs a corresponding symbol in the conscious.</a:t>
            </a:r>
          </a:p>
        </p:txBody>
      </p:sp>
      <p:graphicFrame>
        <p:nvGraphicFramePr>
          <p:cNvPr id="3074" name="Object 4"/>
          <p:cNvGraphicFramePr>
            <a:graphicFrameLocks noChangeAspect="1"/>
          </p:cNvGraphicFramePr>
          <p:nvPr>
            <p:ph sz="half" idx="4294967295"/>
          </p:nvPr>
        </p:nvGraphicFramePr>
        <p:xfrm>
          <a:off x="0" y="2209800"/>
          <a:ext cx="5867400" cy="4522788"/>
        </p:xfrm>
        <a:graphic>
          <a:graphicData uri="http://schemas.openxmlformats.org/presentationml/2006/ole">
            <p:oleObj spid="_x0000_s3074" name="Photo Editor Photo" r:id="rId3" imgW="11428571" imgH="8809524"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457200"/>
            <a:ext cx="8382000" cy="646113"/>
          </a:xfrm>
          <a:prstGeom prst="rect">
            <a:avLst/>
          </a:prstGeom>
          <a:noFill/>
          <a:ln w="9525">
            <a:noFill/>
            <a:miter lim="800000"/>
            <a:headEnd/>
            <a:tailEnd/>
          </a:ln>
        </p:spPr>
        <p:txBody>
          <a:bodyPr>
            <a:spAutoFit/>
          </a:bodyPr>
          <a:lstStyle/>
          <a:p>
            <a:pPr algn="ctr"/>
            <a:r>
              <a:rPr lang="en-US" sz="3600">
                <a:latin typeface="Arial Black" pitchFamily="34" charset="0"/>
              </a:rPr>
              <a:t>Jungian Symbols </a:t>
            </a:r>
          </a:p>
        </p:txBody>
      </p:sp>
      <p:sp>
        <p:nvSpPr>
          <p:cNvPr id="4" name="Rectangle 3"/>
          <p:cNvSpPr>
            <a:spLocks noChangeArrowheads="1"/>
          </p:cNvSpPr>
          <p:nvPr/>
        </p:nvSpPr>
        <p:spPr bwMode="auto">
          <a:xfrm>
            <a:off x="304800" y="1219200"/>
            <a:ext cx="8839200" cy="12711113"/>
          </a:xfrm>
          <a:prstGeom prst="rect">
            <a:avLst/>
          </a:prstGeom>
          <a:noFill/>
          <a:ln w="9525">
            <a:noFill/>
            <a:miter lim="800000"/>
            <a:headEnd/>
            <a:tailEnd/>
          </a:ln>
        </p:spPr>
        <p:txBody>
          <a:bodyPr>
            <a:spAutoFit/>
          </a:bodyPr>
          <a:lstStyle/>
          <a:p>
            <a:r>
              <a:rPr lang="en-US" sz="2800">
                <a:latin typeface="Tahoma" charset="0"/>
                <a:cs typeface="Tahoma" charset="0"/>
              </a:rPr>
              <a:t>Three reoccurring symbols are stones, animals, and the circle.</a:t>
            </a:r>
          </a:p>
          <a:p>
            <a:endParaRPr lang="en-US" sz="2800">
              <a:latin typeface="Tahoma" charset="0"/>
              <a:cs typeface="Tahoma" charset="0"/>
            </a:endParaRPr>
          </a:p>
          <a:p>
            <a:r>
              <a:rPr lang="en-US" sz="2800" b="1">
                <a:latin typeface="Tahoma" charset="0"/>
                <a:cs typeface="Tahoma" charset="0"/>
              </a:rPr>
              <a:t>Stones - </a:t>
            </a:r>
            <a:r>
              <a:rPr lang="en-US" sz="2800">
                <a:latin typeface="Tahoma" charset="0"/>
                <a:cs typeface="Tahoma" charset="0"/>
              </a:rPr>
              <a:t>God appeared to Jacob in a dream telling him of the land he would give Jacob and his descendants. A stone was an integral part of Jacob’s dream.</a:t>
            </a:r>
          </a:p>
          <a:p>
            <a:endParaRPr lang="en-US" sz="2800">
              <a:latin typeface="Tahoma" charset="0"/>
              <a:cs typeface="Tahoma" charset="0"/>
            </a:endParaRPr>
          </a:p>
          <a:p>
            <a:r>
              <a:rPr lang="en-US" sz="2800" b="1">
                <a:latin typeface="Tahoma" charset="0"/>
                <a:cs typeface="Tahoma" charset="0"/>
              </a:rPr>
              <a:t>Animals - </a:t>
            </a:r>
            <a:r>
              <a:rPr lang="en-US" sz="2800">
                <a:latin typeface="Tahoma" charset="0"/>
                <a:cs typeface="Tahoma" charset="0"/>
              </a:rPr>
              <a:t>Animal symbols are found in the earliest of cave drawings. Each animal symbolizes something in terms of its strength--and weakness. The weakness is its shadow.</a:t>
            </a:r>
            <a:br>
              <a:rPr lang="en-US" sz="2800">
                <a:latin typeface="Tahoma" charset="0"/>
                <a:cs typeface="Tahoma" charset="0"/>
              </a:rPr>
            </a:br>
            <a:r>
              <a:rPr lang="en-US" sz="2800">
                <a:latin typeface="Tahoma" charset="0"/>
                <a:cs typeface="Tahoma" charset="0"/>
              </a:rPr>
              <a:t/>
            </a:r>
            <a:br>
              <a:rPr lang="en-US" sz="2800">
                <a:latin typeface="Tahoma" charset="0"/>
                <a:cs typeface="Tahoma" charset="0"/>
              </a:rPr>
            </a:br>
            <a:r>
              <a:rPr lang="en-US" sz="2800">
                <a:latin typeface="Tahoma" charset="0"/>
                <a:cs typeface="Tahoma" charset="0"/>
              </a:rPr>
              <a:t> </a:t>
            </a:r>
            <a:br>
              <a:rPr lang="en-US" sz="2800">
                <a:latin typeface="Tahoma" charset="0"/>
                <a:cs typeface="Tahoma" charset="0"/>
              </a:rPr>
            </a:br>
            <a:r>
              <a:rPr lang="en-US" sz="2800">
                <a:latin typeface="Tahoma" charset="0"/>
                <a:cs typeface="Tahoma" charset="0"/>
              </a:rPr>
              <a:t/>
            </a:r>
            <a:br>
              <a:rPr lang="en-US" sz="2800">
                <a:latin typeface="Tahoma" charset="0"/>
                <a:cs typeface="Tahoma" charset="0"/>
              </a:rPr>
            </a:br>
            <a:r>
              <a:rPr lang="en-US" sz="2800">
                <a:latin typeface="Tahoma" charset="0"/>
                <a:cs typeface="Tahoma" charset="0"/>
              </a:rPr>
              <a:t> </a:t>
            </a:r>
            <a:r>
              <a:rPr lang="en-US" sz="2800" b="1">
                <a:latin typeface="Tahoma" charset="0"/>
                <a:cs typeface="Tahoma" charset="0"/>
              </a:rPr>
              <a:t/>
            </a:r>
            <a:br>
              <a:rPr lang="en-US" sz="2800" b="1">
                <a:latin typeface="Tahoma" charset="0"/>
                <a:cs typeface="Tahoma" charset="0"/>
              </a:rPr>
            </a:br>
            <a:endParaRPr lang="en-US" sz="2800" b="1">
              <a:latin typeface="Tahoma" charset="0"/>
              <a:cs typeface="Tahoma" charset="0"/>
            </a:endParaRPr>
          </a:p>
          <a:p>
            <a:endParaRPr lang="en-US" sz="2800">
              <a:latin typeface="Tahoma" charset="0"/>
              <a:cs typeface="Tahoma" charset="0"/>
            </a:endParaRPr>
          </a:p>
          <a:p>
            <a:endParaRPr lang="en-US" sz="2800">
              <a:latin typeface="Tahoma" charset="0"/>
              <a:cs typeface="Tahoma" charset="0"/>
            </a:endParaRP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4800" y="1447800"/>
            <a:ext cx="8534400" cy="13403263"/>
          </a:xfrm>
          <a:prstGeom prst="rect">
            <a:avLst/>
          </a:prstGeom>
          <a:noFill/>
          <a:ln w="9525">
            <a:noFill/>
            <a:miter lim="800000"/>
            <a:headEnd/>
            <a:tailEnd/>
          </a:ln>
        </p:spPr>
        <p:txBody>
          <a:bodyPr>
            <a:spAutoFit/>
          </a:bodyPr>
          <a:lstStyle/>
          <a:p>
            <a:r>
              <a:rPr lang="en-US" sz="2800">
                <a:latin typeface="Tahoma" charset="0"/>
                <a:cs typeface="Tahoma" charset="0"/>
              </a:rPr>
              <a:t>Animal symbols characterize our nations, our sports teams, our schools and colleges, and many other things even in today's world. </a:t>
            </a:r>
          </a:p>
          <a:p>
            <a:endParaRPr lang="en-US" sz="2800" b="1">
              <a:latin typeface="Tahoma" charset="0"/>
              <a:cs typeface="Tahoma" charset="0"/>
            </a:endParaRPr>
          </a:p>
          <a:p>
            <a:r>
              <a:rPr lang="en-US" sz="2800">
                <a:latin typeface="Tahoma" charset="0"/>
                <a:cs typeface="Tahoma" charset="0"/>
              </a:rPr>
              <a:t>The profusion of animal symbols in the arts point to the importance of integrating our instinctual parts of ourselves with the conscious part of ourself. </a:t>
            </a:r>
          </a:p>
          <a:p>
            <a:endParaRPr lang="en-US" sz="2800" b="1">
              <a:latin typeface="Tahoma" charset="0"/>
              <a:cs typeface="Tahoma" charset="0"/>
            </a:endParaRPr>
          </a:p>
          <a:p>
            <a:r>
              <a:rPr lang="en-US" sz="2800" b="1">
                <a:latin typeface="Tahoma" charset="0"/>
                <a:cs typeface="Tahoma" charset="0"/>
              </a:rPr>
              <a:t>Circle - </a:t>
            </a:r>
            <a:r>
              <a:rPr lang="en-US" sz="2800">
                <a:latin typeface="Tahoma" charset="0"/>
                <a:cs typeface="Tahoma" charset="0"/>
              </a:rPr>
              <a:t>It symbolizes the self, completeness, or the whole. The circle has no beginning or end. It is about inclusiveness.</a:t>
            </a:r>
            <a:br>
              <a:rPr lang="en-US" sz="2800">
                <a:latin typeface="Tahoma" charset="0"/>
                <a:cs typeface="Tahoma" charset="0"/>
              </a:rPr>
            </a:br>
            <a:r>
              <a:rPr lang="en-US" sz="2800">
                <a:latin typeface="Tahoma" charset="0"/>
                <a:cs typeface="Tahoma" charset="0"/>
              </a:rPr>
              <a:t/>
            </a:r>
            <a:br>
              <a:rPr lang="en-US" sz="2800">
                <a:latin typeface="Tahoma" charset="0"/>
                <a:cs typeface="Tahoma" charset="0"/>
              </a:rPr>
            </a:br>
            <a:r>
              <a:rPr lang="en-US" sz="2800">
                <a:latin typeface="Tahoma" charset="0"/>
                <a:cs typeface="Tahoma" charset="0"/>
              </a:rPr>
              <a:t> </a:t>
            </a:r>
            <a:r>
              <a:rPr lang="en-US" b="1">
                <a:latin typeface="Tahoma" charset="0"/>
                <a:cs typeface="Tahoma" charset="0"/>
              </a:rPr>
              <a:t/>
            </a:r>
            <a:br>
              <a:rPr lang="en-US" b="1">
                <a:latin typeface="Tahoma" charset="0"/>
                <a:cs typeface="Tahoma" charset="0"/>
              </a:rPr>
            </a:br>
            <a:endParaRPr lang="en-US" b="1">
              <a:latin typeface="Tahoma" charset="0"/>
              <a:cs typeface="Tahoma" charset="0"/>
            </a:endParaRPr>
          </a:p>
          <a:p>
            <a:endParaRPr lang="en-US">
              <a:latin typeface="Tahoma" charset="0"/>
              <a:cs typeface="Tahoma" charset="0"/>
            </a:endParaRPr>
          </a:p>
          <a:p>
            <a:endParaRPr lang="en-US">
              <a:latin typeface="Tahoma" charset="0"/>
              <a:cs typeface="Tahoma" charset="0"/>
            </a:endParaRP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
            </a:r>
            <a:br>
              <a:rPr lang="en-US"/>
            </a:br>
            <a:r>
              <a:rPr lang="en-US"/>
              <a:t/>
            </a:r>
            <a:br>
              <a:rPr lang="en-US"/>
            </a:b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r>
              <a:rPr lang="en-US" smtClean="0">
                <a:latin typeface="Arial Black" pitchFamily="34" charset="0"/>
              </a:rPr>
              <a:t>Early Jung</a:t>
            </a:r>
          </a:p>
        </p:txBody>
      </p:sp>
      <p:sp>
        <p:nvSpPr>
          <p:cNvPr id="38915" name="Rectangle 3"/>
          <p:cNvSpPr>
            <a:spLocks noGrp="1"/>
          </p:cNvSpPr>
          <p:nvPr>
            <p:ph idx="1"/>
          </p:nvPr>
        </p:nvSpPr>
        <p:spPr>
          <a:xfrm>
            <a:off x="304800" y="1447800"/>
            <a:ext cx="8229600" cy="5181600"/>
          </a:xfrm>
        </p:spPr>
        <p:txBody>
          <a:bodyPr/>
          <a:lstStyle/>
          <a:p>
            <a:pPr>
              <a:lnSpc>
                <a:spcPct val="90000"/>
              </a:lnSpc>
            </a:pPr>
            <a:r>
              <a:rPr lang="en-US" smtClean="0">
                <a:latin typeface="Tahoma" charset="0"/>
              </a:rPr>
              <a:t>Jung’s initial attraction to Freud was a combination of  like-mindedness and of Jung’s diverse intellectual background. As time passed, though, the differences between them kept increasing. </a:t>
            </a:r>
          </a:p>
          <a:p>
            <a:pPr>
              <a:lnSpc>
                <a:spcPct val="90000"/>
              </a:lnSpc>
            </a:pPr>
            <a:r>
              <a:rPr lang="en-US" smtClean="0">
                <a:latin typeface="Tahoma" charset="0"/>
              </a:rPr>
              <a:t>Freud liked being in charge, so to speak, and by 1909, he felt he had lost his authority over Jung. Shortly thereafter they parted ways.</a:t>
            </a:r>
          </a:p>
          <a:p>
            <a:pPr>
              <a:lnSpc>
                <a:spcPct val="90000"/>
              </a:lnSpc>
            </a:pPr>
            <a:r>
              <a:rPr lang="en-US" smtClean="0">
                <a:latin typeface="Tahoma" charset="0"/>
              </a:rPr>
              <a:t>Jung’s most distinctive theoretical notion is the “collective unconsciousness.”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0" y="274638"/>
            <a:ext cx="8229600" cy="1143000"/>
          </a:xfrm>
        </p:spPr>
        <p:txBody>
          <a:bodyPr/>
          <a:lstStyle/>
          <a:p>
            <a:r>
              <a:rPr lang="en-US" smtClean="0">
                <a:latin typeface="Arial Black" pitchFamily="34" charset="0"/>
              </a:rPr>
              <a:t>Shadow Archetype</a:t>
            </a:r>
          </a:p>
        </p:txBody>
      </p:sp>
      <p:sp>
        <p:nvSpPr>
          <p:cNvPr id="51203" name="Rectangle 3"/>
          <p:cNvSpPr>
            <a:spLocks noGrp="1"/>
          </p:cNvSpPr>
          <p:nvPr>
            <p:ph type="body" idx="4294967295"/>
          </p:nvPr>
        </p:nvSpPr>
        <p:spPr>
          <a:xfrm>
            <a:off x="0" y="1524000"/>
            <a:ext cx="8229600" cy="5334000"/>
          </a:xfrm>
        </p:spPr>
        <p:txBody>
          <a:bodyPr/>
          <a:lstStyle/>
          <a:p>
            <a:r>
              <a:rPr lang="en-US" sz="2800" smtClean="0">
                <a:latin typeface="Tahoma" charset="0"/>
              </a:rPr>
              <a:t>When we create our individuality, we also create the opposite energies – a “shadow.”</a:t>
            </a:r>
          </a:p>
          <a:p>
            <a:r>
              <a:rPr lang="en-US" sz="2800" smtClean="0">
                <a:latin typeface="Tahoma" charset="0"/>
              </a:rPr>
              <a:t>It includes sex and life instincts, other “pre-human” survival needs, and all “evil” parts of ourselves,  but it is really amoral – the absence of our self-conscience.</a:t>
            </a:r>
          </a:p>
          <a:p>
            <a:r>
              <a:rPr lang="en-US" sz="2800" smtClean="0">
                <a:latin typeface="Tahoma" charset="0"/>
              </a:rPr>
              <a:t>The shadow archetype resides on the divide between personal unconscious and the collective unconscious. In dreams, it appears as “shadowy” figures or beasts who guard some path or area.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a:xfrm>
            <a:off x="0" y="274638"/>
            <a:ext cx="8229600" cy="1143000"/>
          </a:xfrm>
        </p:spPr>
        <p:txBody>
          <a:bodyPr/>
          <a:lstStyle/>
          <a:p>
            <a:r>
              <a:rPr lang="en-US" smtClean="0">
                <a:latin typeface="Arial Black" pitchFamily="34" charset="0"/>
              </a:rPr>
              <a:t>Persona Archetype</a:t>
            </a:r>
          </a:p>
        </p:txBody>
      </p:sp>
      <p:sp>
        <p:nvSpPr>
          <p:cNvPr id="56323" name="Rectangle 3"/>
          <p:cNvSpPr>
            <a:spLocks noGrp="1"/>
          </p:cNvSpPr>
          <p:nvPr>
            <p:ph type="body" idx="4294967295"/>
          </p:nvPr>
        </p:nvSpPr>
        <p:spPr>
          <a:xfrm>
            <a:off x="0" y="1447800"/>
            <a:ext cx="8229600" cy="4678363"/>
          </a:xfrm>
        </p:spPr>
        <p:txBody>
          <a:bodyPr/>
          <a:lstStyle/>
          <a:p>
            <a:pPr>
              <a:lnSpc>
                <a:spcPct val="90000"/>
              </a:lnSpc>
            </a:pPr>
            <a:r>
              <a:rPr lang="en-US" sz="2800" smtClean="0">
                <a:latin typeface="Tahoma" charset="0"/>
              </a:rPr>
              <a:t>The persona is made up of archetypes which represent our public images. It is  our “personality” – the masks we wear in public. </a:t>
            </a:r>
          </a:p>
          <a:p>
            <a:pPr>
              <a:lnSpc>
                <a:spcPct val="90000"/>
              </a:lnSpc>
            </a:pPr>
            <a:r>
              <a:rPr lang="en-US" sz="2800" smtClean="0">
                <a:latin typeface="Tahoma" charset="0"/>
              </a:rPr>
              <a:t>The persona identities are also derived from archetypes in our “collective unconscious”, but become part of our “collective conscious” in everyday life. </a:t>
            </a:r>
          </a:p>
          <a:p>
            <a:pPr>
              <a:lnSpc>
                <a:spcPct val="90000"/>
              </a:lnSpc>
            </a:pPr>
            <a:r>
              <a:rPr lang="en-US" sz="2800" smtClean="0">
                <a:latin typeface="Tahoma" charset="0"/>
              </a:rPr>
              <a:t>The persona can include a “good impression,” “false impression,” and can even be mistaken  for our true selves (believing that you are a mask that you wear).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0" y="274638"/>
            <a:ext cx="8229600" cy="1143000"/>
          </a:xfrm>
        </p:spPr>
        <p:txBody>
          <a:bodyPr/>
          <a:lstStyle/>
          <a:p>
            <a:r>
              <a:rPr lang="en-US" smtClean="0">
                <a:latin typeface="Arial Black" pitchFamily="34" charset="0"/>
              </a:rPr>
              <a:t>Anima and Animus</a:t>
            </a:r>
          </a:p>
        </p:txBody>
      </p:sp>
      <p:sp>
        <p:nvSpPr>
          <p:cNvPr id="57347" name="Rectangle 3"/>
          <p:cNvSpPr>
            <a:spLocks noGrp="1"/>
          </p:cNvSpPr>
          <p:nvPr>
            <p:ph type="body" idx="4294967295"/>
          </p:nvPr>
        </p:nvSpPr>
        <p:spPr>
          <a:xfrm>
            <a:off x="0" y="1524000"/>
            <a:ext cx="8229600" cy="5334000"/>
          </a:xfrm>
        </p:spPr>
        <p:txBody>
          <a:bodyPr/>
          <a:lstStyle/>
          <a:p>
            <a:r>
              <a:rPr lang="en-US" sz="2800" smtClean="0">
                <a:latin typeface="Tahoma" charset="0"/>
              </a:rPr>
              <a:t>Anima (female) and Animus (male) is our gender counterpart. In short, our “perfect counterpart” is our respective Anima or Animus.</a:t>
            </a:r>
          </a:p>
          <a:p>
            <a:r>
              <a:rPr lang="en-US" sz="2800" smtClean="0">
                <a:latin typeface="Tahoma" charset="0"/>
              </a:rPr>
              <a:t>Both Freud and Jung noted that we all start out with unisex organs, then become male or female. For Jung, the result is that, while we develop our gender-role, the counterpart (the opposite role) becomes our Anima/Animus archetype.</a:t>
            </a:r>
          </a:p>
          <a:p>
            <a:r>
              <a:rPr lang="en-US" sz="2800" smtClean="0">
                <a:latin typeface="Tahoma" charset="0"/>
              </a:rPr>
              <a:t>The Anima/Animus, like the persona, can easily become more conscious (ego) than unconscious.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p:cNvSpPr>
          <p:nvPr>
            <p:ph type="title" idx="4294967295"/>
          </p:nvPr>
        </p:nvSpPr>
        <p:spPr>
          <a:xfrm>
            <a:off x="0" y="0"/>
            <a:ext cx="8229600" cy="1139825"/>
          </a:xfrm>
        </p:spPr>
        <p:txBody>
          <a:bodyPr/>
          <a:lstStyle/>
          <a:p>
            <a:r>
              <a:rPr lang="en-US" smtClean="0">
                <a:latin typeface="Arial Black" pitchFamily="34" charset="0"/>
              </a:rPr>
              <a:t>Jung’s Psyche</a:t>
            </a:r>
          </a:p>
        </p:txBody>
      </p:sp>
      <p:graphicFrame>
        <p:nvGraphicFramePr>
          <p:cNvPr id="4098" name="Object 3"/>
          <p:cNvGraphicFramePr>
            <a:graphicFrameLocks noChangeAspect="1"/>
          </p:cNvGraphicFramePr>
          <p:nvPr>
            <p:ph sz="half" idx="4294967295"/>
          </p:nvPr>
        </p:nvGraphicFramePr>
        <p:xfrm>
          <a:off x="2209800" y="1295400"/>
          <a:ext cx="6934200" cy="5076825"/>
        </p:xfrm>
        <a:graphic>
          <a:graphicData uri="http://schemas.openxmlformats.org/presentationml/2006/ole">
            <p:oleObj spid="_x0000_s4098" name="Photo Editor Photo" r:id="rId3" imgW="11428571" imgH="8371429"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rystalinks.com/movgearslarge.gif"/>
          <p:cNvPicPr>
            <a:picLocks noChangeAspect="1" noChangeArrowheads="1" noCrop="1"/>
          </p:cNvPicPr>
          <p:nvPr/>
        </p:nvPicPr>
        <p:blipFill>
          <a:blip r:embed="rId2" cstate="print"/>
          <a:srcRect/>
          <a:stretch>
            <a:fillRect/>
          </a:stretch>
        </p:blipFill>
        <p:spPr bwMode="auto">
          <a:xfrm>
            <a:off x="1219200" y="914400"/>
            <a:ext cx="6934200" cy="587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crystalinks.com/gearsheadbird.jpg"/>
          <p:cNvPicPr>
            <a:picLocks noChangeAspect="1" noChangeArrowheads="1"/>
          </p:cNvPicPr>
          <p:nvPr/>
        </p:nvPicPr>
        <p:blipFill>
          <a:blip r:embed="rId2" cstate="print"/>
          <a:srcRect/>
          <a:stretch>
            <a:fillRect/>
          </a:stretch>
        </p:blipFill>
        <p:spPr bwMode="auto">
          <a:xfrm>
            <a:off x="457200" y="815975"/>
            <a:ext cx="8382000" cy="5938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r>
              <a:rPr lang="en-US" smtClean="0">
                <a:latin typeface="Arial Black" pitchFamily="34" charset="0"/>
              </a:rPr>
              <a:t>Collective Unconscious</a:t>
            </a:r>
          </a:p>
        </p:txBody>
      </p:sp>
      <p:sp>
        <p:nvSpPr>
          <p:cNvPr id="39939" name="Rectangle 3"/>
          <p:cNvSpPr>
            <a:spLocks noGrp="1"/>
          </p:cNvSpPr>
          <p:nvPr>
            <p:ph idx="1"/>
          </p:nvPr>
        </p:nvSpPr>
        <p:spPr>
          <a:xfrm>
            <a:off x="457200" y="1524000"/>
            <a:ext cx="8229600" cy="5105400"/>
          </a:xfrm>
        </p:spPr>
        <p:txBody>
          <a:bodyPr/>
          <a:lstStyle/>
          <a:p>
            <a:r>
              <a:rPr lang="en-US" sz="2800" smtClean="0">
                <a:latin typeface="Tahoma" charset="0"/>
              </a:rPr>
              <a:t>Jung literally proposed that we, all humans, share the same collective unconscious. The collective unconscious will be explained over many slides …</a:t>
            </a:r>
          </a:p>
          <a:p>
            <a:r>
              <a:rPr lang="en-US" sz="2800" smtClean="0">
                <a:latin typeface="Tahoma" charset="0"/>
              </a:rPr>
              <a:t>In the fall of 1913, Jung started having nightmares about Europe, including “monstrous floods,” “rivers of blood,” “eternal winters,” and massive deaths across Europe.</a:t>
            </a:r>
          </a:p>
          <a:p>
            <a:r>
              <a:rPr lang="en-US" sz="2800" smtClean="0">
                <a:latin typeface="Tahoma" charset="0"/>
              </a:rPr>
              <a:t>In August 1914, World War I started. Jung felt that his dreams “foreshadowed” the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p:txBody>
          <a:bodyPr/>
          <a:lstStyle/>
          <a:p>
            <a:r>
              <a:rPr lang="en-US" smtClean="0">
                <a:latin typeface="Arial Black" pitchFamily="34" charset="0"/>
              </a:rPr>
              <a:t>Jung’s Self-Analysis</a:t>
            </a:r>
          </a:p>
        </p:txBody>
      </p:sp>
      <p:sp>
        <p:nvSpPr>
          <p:cNvPr id="40963" name="Rectangle 3"/>
          <p:cNvSpPr>
            <a:spLocks noGrp="1"/>
          </p:cNvSpPr>
          <p:nvPr>
            <p:ph idx="1"/>
          </p:nvPr>
        </p:nvSpPr>
        <p:spPr>
          <a:xfrm>
            <a:off x="457200" y="1600200"/>
            <a:ext cx="8229600" cy="4678363"/>
          </a:xfrm>
        </p:spPr>
        <p:txBody>
          <a:bodyPr/>
          <a:lstStyle/>
          <a:p>
            <a:r>
              <a:rPr lang="en-US" sz="2800" smtClean="0">
                <a:latin typeface="Tahoma" charset="0"/>
              </a:rPr>
              <a:t>When the war started in 1914, Jung started an intense self-exploration which lasted until 1928, when he started presenting his revelations publicly. </a:t>
            </a:r>
          </a:p>
          <a:p>
            <a:r>
              <a:rPr lang="en-US" sz="2800" smtClean="0">
                <a:latin typeface="Tahoma" charset="0"/>
              </a:rPr>
              <a:t>During the years of self-exploration, Jung kept  thorough records of his dreams, fantasies, visions, and anything else “unconscious.”</a:t>
            </a:r>
          </a:p>
          <a:p>
            <a:r>
              <a:rPr lang="en-US" sz="2800" smtClean="0">
                <a:latin typeface="Tahoma" charset="0"/>
              </a:rPr>
              <a:t>Jung’s wealth of knowledge of many cultures and religions was extremely helpful in his theory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p:txBody>
          <a:bodyPr/>
          <a:lstStyle/>
          <a:p>
            <a:r>
              <a:rPr lang="en-US" smtClean="0">
                <a:latin typeface="Arial Black" pitchFamily="34" charset="0"/>
              </a:rPr>
              <a:t>Hindu Religion</a:t>
            </a:r>
          </a:p>
        </p:txBody>
      </p:sp>
      <p:sp>
        <p:nvSpPr>
          <p:cNvPr id="10243" name="Rectangle 3"/>
          <p:cNvSpPr>
            <a:spLocks noGrp="1"/>
          </p:cNvSpPr>
          <p:nvPr>
            <p:ph type="body" sz="half" idx="1"/>
          </p:nvPr>
        </p:nvSpPr>
        <p:spPr>
          <a:xfrm>
            <a:off x="457200" y="1524000"/>
            <a:ext cx="8305800" cy="2286000"/>
          </a:xfrm>
        </p:spPr>
        <p:txBody>
          <a:bodyPr/>
          <a:lstStyle/>
          <a:p>
            <a:r>
              <a:rPr lang="en-US" sz="2800" smtClean="0">
                <a:latin typeface="Tahoma" charset="0"/>
              </a:rPr>
              <a:t>Jung’s belief in the collective unconscious is related to the Hindu belief that our individuality is merely an illusion. We are all pieces of “Atman” (God), but the “maya” (the world, the “illusion”) allows us to ‘forget’ the connection. </a:t>
            </a:r>
          </a:p>
        </p:txBody>
      </p:sp>
      <p:pic>
        <p:nvPicPr>
          <p:cNvPr id="10244" name="Picture 4" descr="synchronicity"/>
          <p:cNvPicPr>
            <a:picLocks noGrp="1" noChangeAspect="1" noChangeArrowheads="1"/>
          </p:cNvPicPr>
          <p:nvPr>
            <p:ph sz="half" idx="2"/>
          </p:nvPr>
        </p:nvPicPr>
        <p:blipFill>
          <a:blip r:embed="rId2" cstate="print"/>
          <a:srcRect/>
          <a:stretch>
            <a:fillRect/>
          </a:stretch>
        </p:blipFill>
        <p:spPr>
          <a:xfrm>
            <a:off x="762000" y="3886200"/>
            <a:ext cx="7772400" cy="261937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mtClean="0">
                <a:latin typeface="Arial Black" pitchFamily="34" charset="0"/>
              </a:rPr>
              <a:t>Nature of Opposites</a:t>
            </a:r>
          </a:p>
        </p:txBody>
      </p:sp>
      <p:sp>
        <p:nvSpPr>
          <p:cNvPr id="43011" name="Rectangle 3"/>
          <p:cNvSpPr>
            <a:spLocks noGrp="1"/>
          </p:cNvSpPr>
          <p:nvPr>
            <p:ph idx="1"/>
          </p:nvPr>
        </p:nvSpPr>
        <p:spPr>
          <a:xfrm>
            <a:off x="533400" y="1524000"/>
            <a:ext cx="8229600" cy="5334000"/>
          </a:xfrm>
        </p:spPr>
        <p:txBody>
          <a:bodyPr/>
          <a:lstStyle/>
          <a:p>
            <a:r>
              <a:rPr lang="en-US" sz="2800" smtClean="0">
                <a:latin typeface="Tahoma" charset="0"/>
              </a:rPr>
              <a:t>Across many cultures and languages, Jung noticed how opposites (right-wrong, young-old, happy-sad) are a major theme of human relations. </a:t>
            </a:r>
          </a:p>
          <a:p>
            <a:r>
              <a:rPr lang="en-US" sz="2800" smtClean="0">
                <a:latin typeface="Tahoma" charset="0"/>
              </a:rPr>
              <a:t>He concluded that mental energy, or “psychic energy” exists within opposites. Psychic energy is an ability to give meaning to things by creating contrasting “opposites.”</a:t>
            </a:r>
          </a:p>
          <a:p>
            <a:r>
              <a:rPr lang="en-US" sz="2800" smtClean="0">
                <a:latin typeface="Tahoma" charset="0"/>
              </a:rPr>
              <a:t>Further, the nature of opposites becomes the “libido” – the way that Jung represents our conscious relation to the collective unconscious.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r>
              <a:rPr lang="en-US" sz="4000" smtClean="0">
                <a:latin typeface="Arial Black" pitchFamily="34" charset="0"/>
              </a:rPr>
              <a:t>Jung’s Model of the Psyche</a:t>
            </a:r>
          </a:p>
        </p:txBody>
      </p:sp>
      <p:sp>
        <p:nvSpPr>
          <p:cNvPr id="44035" name="Rectangle 3"/>
          <p:cNvSpPr>
            <a:spLocks noGrp="1"/>
          </p:cNvSpPr>
          <p:nvPr>
            <p:ph idx="1"/>
          </p:nvPr>
        </p:nvSpPr>
        <p:spPr>
          <a:xfrm>
            <a:off x="457200" y="1600200"/>
            <a:ext cx="8229600" cy="5029200"/>
          </a:xfrm>
        </p:spPr>
        <p:txBody>
          <a:bodyPr/>
          <a:lstStyle/>
          <a:p>
            <a:r>
              <a:rPr lang="en-US" sz="2800" smtClean="0">
                <a:latin typeface="Tahoma" charset="0"/>
              </a:rPr>
              <a:t>The collective unconscious is one of the three major components of Jung’s model of the human psyche.</a:t>
            </a:r>
          </a:p>
          <a:p>
            <a:pPr lvl="1"/>
            <a:r>
              <a:rPr lang="en-US" smtClean="0">
                <a:latin typeface="Tahoma" charset="0"/>
              </a:rPr>
              <a:t>Ego – the conscious mind. (develops from archetypes in the collective unconscious)</a:t>
            </a:r>
          </a:p>
          <a:p>
            <a:pPr lvl="1"/>
            <a:r>
              <a:rPr lang="en-US" smtClean="0">
                <a:latin typeface="Tahoma" charset="0"/>
              </a:rPr>
              <a:t>Personal Unconscious – all of our personal memories which are not conscious. Some memories are easier to access than others. </a:t>
            </a:r>
          </a:p>
          <a:p>
            <a:pPr lvl="1"/>
            <a:r>
              <a:rPr lang="en-US" smtClean="0">
                <a:latin typeface="Tahoma" charset="0"/>
              </a:rPr>
              <a:t>Collective unconscious – a literal collection of all human memories … which we can access.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lstStyle/>
          <a:p>
            <a:r>
              <a:rPr lang="en-US" smtClean="0">
                <a:latin typeface="Arial Black" pitchFamily="34" charset="0"/>
              </a:rPr>
              <a:t>The Ego</a:t>
            </a:r>
          </a:p>
        </p:txBody>
      </p:sp>
      <p:sp>
        <p:nvSpPr>
          <p:cNvPr id="45059" name="Rectangle 3"/>
          <p:cNvSpPr>
            <a:spLocks noGrp="1"/>
          </p:cNvSpPr>
          <p:nvPr>
            <p:ph idx="1"/>
          </p:nvPr>
        </p:nvSpPr>
        <p:spPr>
          <a:xfrm>
            <a:off x="381000" y="1371600"/>
            <a:ext cx="8229600" cy="5486400"/>
          </a:xfrm>
        </p:spPr>
        <p:txBody>
          <a:bodyPr/>
          <a:lstStyle/>
          <a:p>
            <a:r>
              <a:rPr lang="en-US" sz="2800" smtClean="0">
                <a:latin typeface="Tahoma" charset="0"/>
              </a:rPr>
              <a:t>Ego is responsible for our worldly “illusion” of individuality. We consciously create our ego, our sense of being different from others.</a:t>
            </a:r>
          </a:p>
          <a:p>
            <a:r>
              <a:rPr lang="en-US" sz="2800" smtClean="0">
                <a:latin typeface="Tahoma" charset="0"/>
              </a:rPr>
              <a:t>Ego is matched with it’s opposite, the shadow. This will be discussed later (under archetypes), but ego/shadow are the core opposites in our mind.</a:t>
            </a:r>
          </a:p>
          <a:p>
            <a:r>
              <a:rPr lang="en-US" sz="2800" smtClean="0">
                <a:latin typeface="Tahoma" charset="0"/>
              </a:rPr>
              <a:t>Jung retained Freud’s notion of Libido to represent psychic energy, but Jung’s libido was not derived from  id instinctual urges or sex-based libido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smtClean="0">
                <a:latin typeface="Arial Black" pitchFamily="34" charset="0"/>
              </a:rPr>
              <a:t>Ego (cont.)</a:t>
            </a:r>
          </a:p>
        </p:txBody>
      </p:sp>
      <p:sp>
        <p:nvSpPr>
          <p:cNvPr id="14339" name="Content Placeholder 2"/>
          <p:cNvSpPr>
            <a:spLocks noGrp="1"/>
          </p:cNvSpPr>
          <p:nvPr>
            <p:ph idx="1"/>
          </p:nvPr>
        </p:nvSpPr>
        <p:spPr/>
        <p:txBody>
          <a:bodyPr/>
          <a:lstStyle/>
          <a:p>
            <a:r>
              <a:rPr lang="en-US" smtClean="0">
                <a:latin typeface="Tahoma" charset="0"/>
              </a:rPr>
              <a:t>Psychic energy comes from oppositional forces. If the contrast in our thoughts is strong, the “libido” is strong.</a:t>
            </a:r>
          </a:p>
          <a:p>
            <a:r>
              <a:rPr lang="en-US" smtClean="0">
                <a:latin typeface="Tahoma" charset="0"/>
              </a:rPr>
              <a:t>Furthermore, Jung did not link his notion of lidido to physical energy derived from the body.</a:t>
            </a:r>
          </a:p>
          <a:p>
            <a:r>
              <a:rPr lang="en-US" smtClean="0">
                <a:latin typeface="Tahoma" charset="0"/>
              </a:rPr>
              <a:t>For Jung psychic energy came from mental processes,</a:t>
            </a:r>
          </a:p>
          <a:p>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4427</TotalTime>
  <Words>1538</Words>
  <Application>Microsoft Office PowerPoint</Application>
  <PresentationFormat>On-screen Show (4:3)</PresentationFormat>
  <Paragraphs>123</Paragraphs>
  <Slides>25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Photo Editor Photo</vt:lpstr>
      <vt:lpstr>Carl Gustav Jung 1875-1961</vt:lpstr>
      <vt:lpstr>Early Jung</vt:lpstr>
      <vt:lpstr>Collective Unconscious</vt:lpstr>
      <vt:lpstr>Jung’s Self-Analysis</vt:lpstr>
      <vt:lpstr>Hindu Religion</vt:lpstr>
      <vt:lpstr>Nature of Opposites</vt:lpstr>
      <vt:lpstr>Jung’s Model of the Psyche</vt:lpstr>
      <vt:lpstr>The Ego</vt:lpstr>
      <vt:lpstr>Ego (cont.)</vt:lpstr>
      <vt:lpstr>Parallels of Mind and Body</vt:lpstr>
      <vt:lpstr>Collective Unconscious</vt:lpstr>
      <vt:lpstr>Slide 12</vt:lpstr>
      <vt:lpstr>Ego and the Collective</vt:lpstr>
      <vt:lpstr>Archetypes</vt:lpstr>
      <vt:lpstr>Mother Archetype</vt:lpstr>
      <vt:lpstr>Mother Archetype</vt:lpstr>
      <vt:lpstr>Archetypes and Symbols</vt:lpstr>
      <vt:lpstr>Slide 18</vt:lpstr>
      <vt:lpstr>Slide 19</vt:lpstr>
      <vt:lpstr>Shadow Archetype</vt:lpstr>
      <vt:lpstr>Persona Archetype</vt:lpstr>
      <vt:lpstr>Anima and Animus</vt:lpstr>
      <vt:lpstr>Jung’s Psyche</vt:lpstr>
      <vt:lpstr>Slide 24</vt:lpstr>
      <vt:lpstr>Slide 25</vt:lpstr>
    </vt:vector>
  </TitlesOfParts>
  <Company>The University of Texas at San Antonio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william.chance</dc:creator>
  <cp:lastModifiedBy>Garza</cp:lastModifiedBy>
  <cp:revision>119</cp:revision>
  <dcterms:created xsi:type="dcterms:W3CDTF">2006-03-21T20:17:23Z</dcterms:created>
  <dcterms:modified xsi:type="dcterms:W3CDTF">2012-11-26T21:36:00Z</dcterms:modified>
</cp:coreProperties>
</file>